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</p:sldIdLst>
  <p:sldSz cx="7562850" cy="1069181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12" autoAdjust="0"/>
    <p:restoredTop sz="94660"/>
  </p:normalViewPr>
  <p:slideViewPr>
    <p:cSldViewPr snapToGrid="0">
      <p:cViewPr varScale="1">
        <p:scale>
          <a:sx n="43" d="100"/>
          <a:sy n="43" d="100"/>
        </p:scale>
        <p:origin x="21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013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ChangeArrowheads="1"/>
          </p:cNvSpPr>
          <p:nvPr/>
        </p:nvSpPr>
        <p:spPr bwMode="auto">
          <a:xfrm>
            <a:off x="3284538" y="1724025"/>
            <a:ext cx="741362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050"/>
              </a:spcBef>
              <a:spcAft>
                <a:spcPts val="1675"/>
              </a:spcAft>
            </a:pPr>
            <a:r>
              <a:rPr lang="en-US" b="1">
                <a:latin typeface="Times New Roman" panose="02020603050405020304" pitchFamily="18" charset="0"/>
              </a:rPr>
              <a:t>Lab -6-</a:t>
            </a:r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323850" y="1941513"/>
            <a:ext cx="6842125" cy="127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lnSpc>
                <a:spcPts val="3500"/>
              </a:lnSpc>
              <a:spcBef>
                <a:spcPts val="1675"/>
              </a:spcBef>
            </a:pPr>
            <a:r>
              <a:rPr lang="en-US" sz="1500" b="1">
                <a:latin typeface="Times New Roman" panose="02020603050405020304" pitchFamily="18" charset="0"/>
              </a:rPr>
              <a:t>TITRATING SODIUM CARBONATE WITH HYDROCHLORIC ACID</a:t>
            </a:r>
          </a:p>
          <a:p>
            <a:pPr algn="just" eaLnBrk="1" hangingPunct="1">
              <a:lnSpc>
                <a:spcPts val="3500"/>
              </a:lnSpc>
            </a:pPr>
            <a:r>
              <a:rPr lang="en-US" sz="1400" b="1">
                <a:latin typeface="Times New Roman" panose="02020603050405020304" pitchFamily="18" charset="0"/>
              </a:rPr>
              <a:t>1. </a:t>
            </a:r>
            <a:r>
              <a:rPr lang="en-US" sz="1400" b="1" u="sng">
                <a:latin typeface="Times New Roman" panose="02020603050405020304" pitchFamily="18" charset="0"/>
              </a:rPr>
              <a:t>Introduction:</a:t>
            </a:r>
          </a:p>
          <a:p>
            <a:pPr algn="just" eaLnBrk="1" hangingPunct="1">
              <a:lnSpc>
                <a:spcPts val="1613"/>
              </a:lnSpc>
              <a:spcAft>
                <a:spcPts val="1263"/>
              </a:spcAft>
            </a:pPr>
            <a:r>
              <a:rPr lang="en-US" sz="1400">
                <a:latin typeface="Times New Roman" panose="02020603050405020304" pitchFamily="18" charset="0"/>
              </a:rPr>
              <a:t>Laboratory grade hydrochloric acid is not sufficiently pure to use as a primary standard. In this experiment, a standard solution of sodium carbonate use to determine the exact concentration of a hydrochloric acid solution.</a:t>
            </a: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323850" y="3444875"/>
            <a:ext cx="48736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400">
                <a:latin typeface="Times New Roman" panose="02020603050405020304" pitchFamily="18" charset="0"/>
              </a:rPr>
              <a:t>Sodium carbonate reacts with dilute hydrochloric acid in two stages.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323850" y="5191125"/>
            <a:ext cx="6842125" cy="5308600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lnSpc>
                <a:spcPts val="1632"/>
              </a:lnSpc>
              <a:spcBef>
                <a:spcPts val="1050"/>
              </a:spcBef>
              <a:spcAft>
                <a:spcPts val="1050"/>
              </a:spcAft>
              <a:defRPr/>
            </a:pPr>
            <a:r>
              <a:rPr lang="en-US" sz="1400">
                <a:latin typeface="Times New Roman"/>
              </a:rPr>
              <a:t>The end points for the two stages can be found using suitable indicators. The reaction can also be followed using a pH meter.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latin typeface="Times New Roman"/>
              </a:rPr>
              <a:t>Two indicators are needed to cover both stages</a:t>
            </a:r>
            <a:r>
              <a:rPr lang="en-US" sz="1400">
                <a:latin typeface="Times New Roman"/>
              </a:rPr>
              <a:t>: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•    in stage 1, phenolphthalein (pH= 8-10) is most suitable, and will respond to the pH change</a:t>
            </a:r>
          </a:p>
          <a:p>
            <a:pPr marL="254000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associated with the formation of sodium hydrogen carbonate, NaHCO</a:t>
            </a:r>
            <a:r>
              <a:rPr lang="en-US" sz="900" b="1">
                <a:latin typeface="Times New Roman"/>
              </a:rPr>
              <a:t>3</a:t>
            </a:r>
            <a:r>
              <a:rPr lang="en-US" sz="1400">
                <a:latin typeface="Times New Roman"/>
              </a:rPr>
              <a:t>.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•    in stage 2, methyl orange (pH= 3.1-4) is most suitable, and will respond to the pH change</a:t>
            </a:r>
          </a:p>
          <a:p>
            <a:pPr marL="254000" eaLnBrk="1" fontAlgn="auto" hangingPunct="1">
              <a:lnSpc>
                <a:spcPts val="1584"/>
              </a:lnSpc>
              <a:spcBef>
                <a:spcPts val="0"/>
              </a:spcBef>
              <a:spcAft>
                <a:spcPts val="2100"/>
              </a:spcAft>
              <a:defRPr/>
            </a:pPr>
            <a:r>
              <a:rPr lang="en-US" sz="1400">
                <a:latin typeface="Times New Roman"/>
              </a:rPr>
              <a:t>associated with the final formation of sodium chloride, NaCl.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400" b="1">
                <a:latin typeface="Times New Roman"/>
              </a:rPr>
              <a:t>2.    </a:t>
            </a:r>
            <a:r>
              <a:rPr lang="en-US" sz="1400" b="1" u="sng">
                <a:latin typeface="Times New Roman"/>
              </a:rPr>
              <a:t>Objective:</a:t>
            </a:r>
            <a:r>
              <a:rPr lang="en-US" sz="1400" b="1">
                <a:latin typeface="Times New Roman"/>
              </a:rPr>
              <a:t> </a:t>
            </a:r>
            <a:r>
              <a:rPr lang="en-US" sz="1400">
                <a:latin typeface="Times New Roman"/>
              </a:rPr>
              <a:t>To determine the molarity of an unknown concentration of hydrochloric acid in two steps.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latin typeface="Times New Roman"/>
              </a:rPr>
              <a:t>3.    </a:t>
            </a:r>
            <a:r>
              <a:rPr lang="en-US" sz="1400" b="1" u="sng">
                <a:latin typeface="Times New Roman"/>
              </a:rPr>
              <a:t>Materials and apparatus: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1050"/>
              </a:spcAft>
              <a:defRPr/>
            </a:pPr>
            <a:r>
              <a:rPr lang="en-US" sz="1400">
                <a:latin typeface="Times New Roman"/>
              </a:rPr>
              <a:t>Ring stand, 1 Erlenmeyer flask, Phenolphthalein indicator, methyl orange indicatori, buret, DI water, unknown HCl, double bure, clamp, 0.1 M Na</a:t>
            </a:r>
            <a:r>
              <a:rPr lang="en-US" sz="900" b="1">
                <a:latin typeface="Times New Roman"/>
              </a:rPr>
              <a:t>2</a:t>
            </a:r>
            <a:r>
              <a:rPr lang="en-US" sz="1400">
                <a:latin typeface="Times New Roman"/>
              </a:rPr>
              <a:t>CO</a:t>
            </a:r>
            <a:r>
              <a:rPr lang="en-US" sz="900" b="1">
                <a:latin typeface="Times New Roman"/>
              </a:rPr>
              <a:t>3</a:t>
            </a:r>
            <a:r>
              <a:rPr lang="en-US" sz="1400">
                <a:latin typeface="Times New Roman"/>
              </a:rPr>
              <a:t>(aq), 2 beakers, funnel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latin typeface="Times New Roman"/>
              </a:rPr>
              <a:t>4.    </a:t>
            </a:r>
            <a:r>
              <a:rPr lang="en-US" sz="1400" b="1" u="sng">
                <a:latin typeface="Times New Roman"/>
              </a:rPr>
              <a:t>Procedure (method)</a:t>
            </a:r>
            <a:r>
              <a:rPr lang="en-US" sz="1400">
                <a:latin typeface="Times New Roman"/>
              </a:rPr>
              <a:t>:</a:t>
            </a:r>
          </a:p>
          <a:p>
            <a:pPr marL="254000" indent="-2540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400" b="1" i="1">
                <a:latin typeface="Times New Roman"/>
              </a:rPr>
              <a:t>1)</a:t>
            </a:r>
            <a:r>
              <a:rPr lang="en-US" sz="1400">
                <a:latin typeface="Times New Roman"/>
              </a:rPr>
              <a:t>    Use a pipette and safety filler to put 10.0 ml of approximately 0.1 mol.dm</a:t>
            </a:r>
            <a:r>
              <a:rPr lang="en-US" sz="1400" baseline="30000">
                <a:latin typeface="Times New Roman"/>
              </a:rPr>
              <a:t>-3</a:t>
            </a:r>
            <a:r>
              <a:rPr lang="en-US" sz="1400">
                <a:latin typeface="Times New Roman"/>
              </a:rPr>
              <a:t> (M) sodium carbonate solution into a small conical flask.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630"/>
              </a:spcAft>
              <a:defRPr/>
            </a:pPr>
            <a:r>
              <a:rPr lang="en-US" sz="1400" b="1" i="1">
                <a:latin typeface="Times New Roman"/>
              </a:rPr>
              <a:t>2)</a:t>
            </a:r>
            <a:r>
              <a:rPr lang="en-US" sz="1400">
                <a:latin typeface="Times New Roman"/>
              </a:rPr>
              <a:t>    Add 2-3 drops of phenolphthalein indicator. The solution should be red-pink.</a:t>
            </a:r>
          </a:p>
          <a:p>
            <a:pPr marL="254000" indent="-2540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400" b="1" i="1">
                <a:latin typeface="Times New Roman"/>
              </a:rPr>
              <a:t>3)</a:t>
            </a:r>
            <a:r>
              <a:rPr lang="en-US" sz="1400">
                <a:latin typeface="Times New Roman"/>
              </a:rPr>
              <a:t>    Titrate with HCl from a burette until the last traces of pale pink colour have disappeared. Note down the burette readings in the table below.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400" b="1" i="1">
                <a:latin typeface="Times New Roman"/>
              </a:rPr>
              <a:t>4)</a:t>
            </a:r>
            <a:r>
              <a:rPr lang="en-US" sz="1400">
                <a:latin typeface="Times New Roman"/>
              </a:rPr>
              <a:t>    Add 3-4 drops of methyl orange. The solution should now be a yellow colour.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>
                <a:latin typeface="Times New Roman"/>
              </a:rPr>
              <a:t>19</a:t>
            </a:r>
          </a:p>
        </p:txBody>
      </p:sp>
      <p:pic>
        <p:nvPicPr>
          <p:cNvPr id="33798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46500"/>
            <a:ext cx="6802438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146050"/>
            <a:ext cx="384175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8613" y="361950"/>
            <a:ext cx="6834187" cy="685800"/>
          </a:xfrm>
          <a:prstGeom prst="rect">
            <a:avLst/>
          </a:prstGeom>
        </p:spPr>
        <p:txBody>
          <a:bodyPr lIns="0" tIns="0" rIns="0" bIns="0"/>
          <a:lstStyle/>
          <a:p>
            <a:pPr marL="222504" indent="-2286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400" i="1">
                <a:latin typeface="Times New Roman"/>
              </a:rPr>
              <a:t>5)</a:t>
            </a:r>
            <a:r>
              <a:rPr lang="en-US" sz="1400">
                <a:latin typeface="Times New Roman"/>
              </a:rPr>
              <a:t>    Continue to add acid from the burette until the solution just turns orange-red. Note down the final burette reading.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2730"/>
              </a:spcAft>
              <a:defRPr/>
            </a:pPr>
            <a:r>
              <a:rPr lang="en-US" sz="1400" i="1">
                <a:latin typeface="Times New Roman"/>
              </a:rPr>
              <a:t>6)</a:t>
            </a:r>
            <a:r>
              <a:rPr lang="en-US" sz="1400">
                <a:latin typeface="Times New Roman"/>
              </a:rPr>
              <a:t>    Repeat steps from 1 to 5 to get concordant titres for the two end points.</a:t>
            </a:r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323850" y="1493838"/>
            <a:ext cx="4851400" cy="336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2725"/>
              </a:spcBef>
              <a:spcAft>
                <a:spcPts val="1475"/>
              </a:spcAft>
            </a:pPr>
            <a:r>
              <a:rPr lang="en-US" sz="1400">
                <a:latin typeface="Times New Roman" panose="02020603050405020304" pitchFamily="18" charset="0"/>
              </a:rPr>
              <a:t>5. </a:t>
            </a:r>
            <a:r>
              <a:rPr lang="en-US" sz="1400" u="sng">
                <a:latin typeface="Times New Roman" panose="02020603050405020304" pitchFamily="18" charset="0"/>
              </a:rPr>
              <a:t>Calculation</a:t>
            </a:r>
            <a:r>
              <a:rPr lang="en-US" sz="1400">
                <a:latin typeface="Times New Roman" panose="02020603050405020304" pitchFamily="18" charset="0"/>
              </a:rPr>
              <a:t>:</a:t>
            </a:r>
          </a:p>
          <a:p>
            <a:pPr algn="just" eaLnBrk="1" hangingPunct="1">
              <a:spcAft>
                <a:spcPts val="625"/>
              </a:spcAft>
            </a:pPr>
            <a:r>
              <a:rPr lang="en-US" sz="1400">
                <a:latin typeface="Times New Roman" panose="02020603050405020304" pitchFamily="18" charset="0"/>
              </a:rPr>
              <a:t>A - with using phenolphthalein</a:t>
            </a:r>
          </a:p>
          <a:p>
            <a:pPr algn="ctr" eaLnBrk="1" hangingPunct="1">
              <a:lnSpc>
                <a:spcPts val="1825"/>
              </a:lnSpc>
            </a:pPr>
            <a:r>
              <a:rPr lang="en-US" sz="1400">
                <a:latin typeface="Tahoma" panose="020B0604030504040204" pitchFamily="34" charset="0"/>
              </a:rPr>
              <a:t>VI (HCl) = 1/2 Na2CO3 2V = all Na</a:t>
            </a:r>
            <a:r>
              <a:rPr lang="en-US" sz="1200">
                <a:latin typeface="Georgia" panose="02040502050405020303" pitchFamily="18" charset="0"/>
              </a:rPr>
              <a:t>2</a:t>
            </a:r>
            <a:r>
              <a:rPr lang="en-US" sz="1400">
                <a:latin typeface="Tahoma" panose="020B0604030504040204" pitchFamily="34" charset="0"/>
              </a:rPr>
              <a:t>CO</a:t>
            </a:r>
            <a:r>
              <a:rPr lang="en-US" sz="900">
                <a:latin typeface="Times New Roman" panose="02020603050405020304" pitchFamily="18" charset="0"/>
              </a:rPr>
              <a:t>3</a:t>
            </a:r>
          </a:p>
          <a:p>
            <a:pPr eaLnBrk="1" hangingPunct="1">
              <a:lnSpc>
                <a:spcPts val="1513"/>
              </a:lnSpc>
              <a:spcAft>
                <a:spcPts val="1050"/>
              </a:spcAft>
            </a:pPr>
            <a:r>
              <a:rPr lang="en-US" sz="1400">
                <a:latin typeface="Times New Roman" panose="02020603050405020304" pitchFamily="18" charset="0"/>
              </a:rPr>
              <a:t>(M.V)</a:t>
            </a:r>
            <a:r>
              <a:rPr lang="en-US" sz="900">
                <a:latin typeface="Times New Roman" panose="02020603050405020304" pitchFamily="18" charset="0"/>
              </a:rPr>
              <a:t>ac</a:t>
            </a:r>
            <a:r>
              <a:rPr lang="en-US" sz="900" baseline="-25000">
                <a:latin typeface="Times New Roman" panose="02020603050405020304" pitchFamily="18" charset="0"/>
              </a:rPr>
              <a:t>1</a:t>
            </a:r>
            <a:r>
              <a:rPr lang="en-US" sz="900">
                <a:latin typeface="Times New Roman" panose="02020603050405020304" pitchFamily="18" charset="0"/>
              </a:rPr>
              <a:t>d</a:t>
            </a:r>
            <a:r>
              <a:rPr lang="en-US" sz="1400">
                <a:latin typeface="Times New Roman" panose="02020603050405020304" pitchFamily="18" charset="0"/>
              </a:rPr>
              <a:t>=(M'.V')</a:t>
            </a:r>
            <a:r>
              <a:rPr lang="en-US" sz="900">
                <a:latin typeface="Times New Roman" panose="02020603050405020304" pitchFamily="18" charset="0"/>
              </a:rPr>
              <a:t>base </a:t>
            </a:r>
            <a:r>
              <a:rPr lang="en-US" sz="1400">
                <a:latin typeface="Times New Roman" panose="02020603050405020304" pitchFamily="18" charset="0"/>
              </a:rPr>
              <a:t>n    n</a:t>
            </a:r>
          </a:p>
          <a:p>
            <a:pPr eaLnBrk="1" hangingPunct="1">
              <a:lnSpc>
                <a:spcPts val="1588"/>
              </a:lnSpc>
              <a:spcAft>
                <a:spcPts val="1050"/>
              </a:spcAft>
            </a:pPr>
            <a:r>
              <a:rPr lang="en-US" sz="1400">
                <a:latin typeface="Times New Roman" panose="02020603050405020304" pitchFamily="18" charset="0"/>
              </a:rPr>
              <a:t>(M.V)</a:t>
            </a:r>
            <a:r>
              <a:rPr lang="en-US" sz="900">
                <a:latin typeface="Times New Roman" panose="02020603050405020304" pitchFamily="18" charset="0"/>
              </a:rPr>
              <a:t>acid</a:t>
            </a:r>
            <a:r>
              <a:rPr lang="en-US" sz="1400">
                <a:latin typeface="Times New Roman" panose="02020603050405020304" pitchFamily="18" charset="0"/>
              </a:rPr>
              <a:t>= (M'.V')</a:t>
            </a:r>
            <a:r>
              <a:rPr lang="en-US" sz="900">
                <a:latin typeface="Times New Roman" panose="02020603050405020304" pitchFamily="18" charset="0"/>
              </a:rPr>
              <a:t>base </a:t>
            </a:r>
            <a:r>
              <a:rPr lang="en-US" sz="1400">
                <a:latin typeface="Times New Roman" panose="02020603050405020304" pitchFamily="18" charset="0"/>
              </a:rPr>
              <a:t>M = (M'.V')</a:t>
            </a:r>
            <a:r>
              <a:rPr lang="en-US" sz="900">
                <a:latin typeface="Times New Roman" panose="02020603050405020304" pitchFamily="18" charset="0"/>
              </a:rPr>
              <a:t>base </a:t>
            </a:r>
            <a:r>
              <a:rPr lang="en-US" sz="1400">
                <a:latin typeface="Times New Roman" panose="02020603050405020304" pitchFamily="18" charset="0"/>
              </a:rPr>
              <a:t>/ 2 V</a:t>
            </a:r>
          </a:p>
          <a:p>
            <a:pPr algn="ctr" eaLnBrk="1" hangingPunct="1">
              <a:spcAft>
                <a:spcPts val="1475"/>
              </a:spcAft>
            </a:pPr>
            <a:r>
              <a:rPr lang="en-US" sz="1400">
                <a:latin typeface="Times New Roman" panose="02020603050405020304" pitchFamily="18" charset="0"/>
              </a:rPr>
              <a:t>Na2CO3+2HCl ^ 2NaCl+CO2 + H</a:t>
            </a:r>
            <a:r>
              <a:rPr lang="en-US" sz="900" b="1">
                <a:latin typeface="Times New Roman" panose="02020603050405020304" pitchFamily="18" charset="0"/>
              </a:rPr>
              <a:t>2</a:t>
            </a:r>
            <a:r>
              <a:rPr lang="en-US" sz="1400">
                <a:latin typeface="Times New Roman" panose="02020603050405020304" pitchFamily="18" charset="0"/>
              </a:rPr>
              <a:t>O</a:t>
            </a:r>
          </a:p>
          <a:p>
            <a:pPr algn="just" eaLnBrk="1" hangingPunct="1">
              <a:spcAft>
                <a:spcPts val="213"/>
              </a:spcAft>
            </a:pPr>
            <a:r>
              <a:rPr lang="en-US" sz="1400">
                <a:latin typeface="Times New Roman" panose="02020603050405020304" pitchFamily="18" charset="0"/>
              </a:rPr>
              <a:t>B - with using methyl orange</a:t>
            </a:r>
          </a:p>
          <a:p>
            <a:pPr eaLnBrk="1" hangingPunct="1">
              <a:lnSpc>
                <a:spcPts val="1488"/>
              </a:lnSpc>
              <a:spcAft>
                <a:spcPts val="1050"/>
              </a:spcAft>
            </a:pPr>
            <a:r>
              <a:rPr lang="en-US" sz="1400">
                <a:latin typeface="Times New Roman" panose="02020603050405020304" pitchFamily="18" charset="0"/>
              </a:rPr>
              <a:t>(M.V)</a:t>
            </a:r>
            <a:r>
              <a:rPr lang="en-US" sz="900">
                <a:latin typeface="Times New Roman" panose="02020603050405020304" pitchFamily="18" charset="0"/>
              </a:rPr>
              <a:t>acid </a:t>
            </a:r>
            <a:r>
              <a:rPr lang="en-US" sz="1400">
                <a:latin typeface="Times New Roman" panose="02020603050405020304" pitchFamily="18" charset="0"/>
              </a:rPr>
              <a:t>= (M'.V')</a:t>
            </a:r>
            <a:r>
              <a:rPr lang="en-US" sz="900">
                <a:latin typeface="Times New Roman" panose="02020603050405020304" pitchFamily="18" charset="0"/>
              </a:rPr>
              <a:t>base </a:t>
            </a:r>
            <a:r>
              <a:rPr lang="en-US" sz="1400">
                <a:latin typeface="Times New Roman" panose="02020603050405020304" pitchFamily="18" charset="0"/>
              </a:rPr>
              <a:t>n    n</a:t>
            </a: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323850" y="5108575"/>
            <a:ext cx="4745038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38"/>
              </a:lnSpc>
              <a:spcBef>
                <a:spcPts val="1050"/>
              </a:spcBef>
            </a:pPr>
            <a:r>
              <a:rPr lang="en-US" sz="1400">
                <a:latin typeface="Times New Roman" panose="02020603050405020304" pitchFamily="18" charset="0"/>
              </a:rPr>
              <a:t>(M.V)</a:t>
            </a:r>
            <a:r>
              <a:rPr lang="en-US" sz="900">
                <a:latin typeface="Times New Roman" panose="02020603050405020304" pitchFamily="18" charset="0"/>
              </a:rPr>
              <a:t>acid</a:t>
            </a:r>
            <a:r>
              <a:rPr lang="en-US" sz="1400">
                <a:latin typeface="Times New Roman" panose="02020603050405020304" pitchFamily="18" charset="0"/>
              </a:rPr>
              <a:t>=(M'.V')</a:t>
            </a:r>
            <a:r>
              <a:rPr lang="en-US" sz="900">
                <a:latin typeface="Times New Roman" panose="02020603050405020304" pitchFamily="18" charset="0"/>
              </a:rPr>
              <a:t>base </a:t>
            </a:r>
            <a:r>
              <a:rPr lang="en-US" sz="1400">
                <a:latin typeface="Times New Roman" panose="02020603050405020304" pitchFamily="18" charset="0"/>
              </a:rPr>
              <a:t>M = (M'.V')</a:t>
            </a:r>
            <a:r>
              <a:rPr lang="en-US" sz="900">
                <a:latin typeface="Times New Roman" panose="02020603050405020304" pitchFamily="18" charset="0"/>
              </a:rPr>
              <a:t>base </a:t>
            </a:r>
            <a:r>
              <a:rPr lang="en-US" sz="1400">
                <a:latin typeface="Times New Roman" panose="02020603050405020304" pitchFamily="18" charset="0"/>
              </a:rPr>
              <a:t>/ V</a:t>
            </a:r>
          </a:p>
          <a:p>
            <a:pPr algn="ctr" eaLnBrk="1" hangingPunct="1">
              <a:lnSpc>
                <a:spcPts val="1638"/>
              </a:lnSpc>
              <a:spcAft>
                <a:spcPts val="1050"/>
              </a:spcAft>
            </a:pPr>
            <a:r>
              <a:rPr lang="en-US" sz="1400">
                <a:latin typeface="Times New Roman" panose="02020603050405020304" pitchFamily="18" charset="0"/>
              </a:rPr>
              <a:t>Na</a:t>
            </a:r>
            <a:r>
              <a:rPr lang="en-US" sz="900" b="1">
                <a:latin typeface="Times New Roman" panose="02020603050405020304" pitchFamily="18" charset="0"/>
              </a:rPr>
              <a:t>2</a:t>
            </a:r>
            <a:r>
              <a:rPr lang="en-US" sz="1400">
                <a:latin typeface="Times New Roman" panose="02020603050405020304" pitchFamily="18" charset="0"/>
              </a:rPr>
              <a:t>CO</a:t>
            </a:r>
            <a:r>
              <a:rPr lang="en-US" sz="900" b="1">
                <a:latin typeface="Times New Roman" panose="02020603050405020304" pitchFamily="18" charset="0"/>
              </a:rPr>
              <a:t>3</a:t>
            </a:r>
            <a:r>
              <a:rPr lang="en-US" sz="1400">
                <a:latin typeface="Times New Roman" panose="02020603050405020304" pitchFamily="18" charset="0"/>
              </a:rPr>
              <a:t>+HCl ^ NaCl + NaHCO</a:t>
            </a:r>
            <a:r>
              <a:rPr lang="en-US" sz="900" b="1">
                <a:latin typeface="Times New Roman" panose="02020603050405020304" pitchFamily="18" charset="0"/>
              </a:rPr>
              <a:t>3</a:t>
            </a:r>
          </a:p>
          <a:p>
            <a:pPr algn="just" eaLnBrk="1" hangingPunct="1">
              <a:spcAft>
                <a:spcPts val="213"/>
              </a:spcAft>
            </a:pPr>
            <a:r>
              <a:rPr lang="en-US" sz="1400">
                <a:latin typeface="Times New Roman" panose="02020603050405020304" pitchFamily="18" charset="0"/>
              </a:rPr>
              <a:t>6.    </a:t>
            </a:r>
            <a:r>
              <a:rPr lang="en-US" sz="1400" u="sng">
                <a:latin typeface="Times New Roman" panose="02020603050405020304" pitchFamily="18" charset="0"/>
              </a:rPr>
              <a:t>Conclusions</a:t>
            </a:r>
            <a:r>
              <a:rPr lang="en-US" sz="1400">
                <a:latin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ts val="3213"/>
              </a:lnSpc>
            </a:pPr>
            <a:r>
              <a:rPr lang="en-US" sz="1400">
                <a:latin typeface="Times New Roman" panose="02020603050405020304" pitchFamily="18" charset="0"/>
              </a:rPr>
              <a:t>The molarity of the given for sodium carbonate was_M.</a:t>
            </a:r>
          </a:p>
          <a:p>
            <a:pPr algn="just" eaLnBrk="1" hangingPunct="1">
              <a:lnSpc>
                <a:spcPts val="3213"/>
              </a:lnSpc>
            </a:pPr>
            <a:r>
              <a:rPr lang="en-US" sz="1400">
                <a:latin typeface="Times New Roman" panose="02020603050405020304" pitchFamily="18" charset="0"/>
              </a:rPr>
              <a:t>7.    </a:t>
            </a:r>
            <a:r>
              <a:rPr lang="en-US" sz="1400" u="sng">
                <a:latin typeface="Times New Roman" panose="02020603050405020304" pitchFamily="18" charset="0"/>
              </a:rPr>
              <a:t>Questions</a:t>
            </a:r>
            <a:r>
              <a:rPr lang="en-US" sz="1400">
                <a:latin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ts val="3213"/>
              </a:lnSpc>
            </a:pPr>
            <a:r>
              <a:rPr lang="en-US" sz="1400">
                <a:latin typeface="Times New Roman" panose="02020603050405020304" pitchFamily="18" charset="0"/>
              </a:rPr>
              <a:t>1.    In using a burette, why is it important?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(a)    to rinse it with a little of the solution it is going to contain,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(b)    to clamp it vertically,</a:t>
            </a:r>
          </a:p>
          <a:p>
            <a:pPr algn="just" eaLnBrk="1" hangingPunct="1">
              <a:lnSpc>
                <a:spcPts val="1613"/>
              </a:lnSpc>
              <a:spcAft>
                <a:spcPts val="1050"/>
              </a:spcAft>
            </a:pPr>
            <a:r>
              <a:rPr lang="en-US" sz="1400">
                <a:latin typeface="Times New Roman" panose="02020603050405020304" pitchFamily="18" charset="0"/>
              </a:rPr>
              <a:t>(c)    to have the part below the tap full?</a:t>
            </a:r>
          </a:p>
          <a:p>
            <a:pPr algn="just" eaLnBrk="1" hangingPunct="1">
              <a:spcAft>
                <a:spcPts val="6088"/>
              </a:spcAft>
            </a:pPr>
            <a:r>
              <a:rPr lang="en-US" sz="1400">
                <a:latin typeface="Times New Roman" panose="02020603050405020304" pitchFamily="18" charset="0"/>
              </a:rPr>
              <a:t>2.    Explain why hydrochloric acid is not used as a primary stand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651250" y="10363200"/>
            <a:ext cx="179388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20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537</Words>
  <Application>Microsoft Office PowerPoint</Application>
  <PresentationFormat>Custom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Georgia</vt:lpstr>
      <vt:lpstr>Tahoma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ььььь</dc:creator>
  <cp:keywords/>
  <cp:lastModifiedBy>hp</cp:lastModifiedBy>
  <cp:revision>15</cp:revision>
  <dcterms:modified xsi:type="dcterms:W3CDTF">2018-11-17T16:57:34Z</dcterms:modified>
</cp:coreProperties>
</file>